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64" r:id="rId6"/>
    <p:sldId id="259" r:id="rId7"/>
    <p:sldId id="262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t-der-bwl.de/Kommanditgesellschaft" TargetMode="External"/><Relationship Id="rId2" Type="http://schemas.openxmlformats.org/officeDocument/2006/relationships/hyperlink" Target="http://www.minilex.de/a/kontrollrechte-und-widerspruchrechte-eines-kommanditist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irtschaftslexikon.gabler.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i="1" dirty="0" smtClean="0">
                <a:latin typeface="Algerian" panose="04020705040A02060702" pitchFamily="82" charset="0"/>
              </a:rPr>
              <a:t>Kommandit Gesellschaft</a:t>
            </a:r>
            <a:br>
              <a:rPr lang="de-DE" i="1" dirty="0" smtClean="0">
                <a:latin typeface="Algerian" panose="04020705040A02060702" pitchFamily="82" charset="0"/>
              </a:rPr>
            </a:br>
            <a:r>
              <a:rPr lang="de-DE" i="1" dirty="0" smtClean="0">
                <a:latin typeface="Algerian" panose="04020705040A02060702" pitchFamily="82" charset="0"/>
              </a:rPr>
              <a:t>(KG)</a:t>
            </a:r>
            <a:endParaRPr lang="de-DE" i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71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Was ist eine KG?</a:t>
            </a:r>
          </a:p>
          <a:p>
            <a:r>
              <a:rPr lang="de-DE" dirty="0" smtClean="0"/>
              <a:t>Gründung</a:t>
            </a:r>
          </a:p>
          <a:p>
            <a:r>
              <a:rPr lang="de-DE" dirty="0" smtClean="0"/>
              <a:t>Beispiel für Gründung</a:t>
            </a:r>
          </a:p>
          <a:p>
            <a:r>
              <a:rPr lang="de-DE" dirty="0" smtClean="0"/>
              <a:t>Geschäftsorgane</a:t>
            </a:r>
          </a:p>
          <a:p>
            <a:r>
              <a:rPr lang="de-DE" dirty="0" smtClean="0"/>
              <a:t>Gewinnverteilung</a:t>
            </a:r>
          </a:p>
          <a:p>
            <a:r>
              <a:rPr lang="de-DE" dirty="0" smtClean="0"/>
              <a:t>Haftung</a:t>
            </a:r>
          </a:p>
          <a:p>
            <a:r>
              <a:rPr lang="de-DE" dirty="0" smtClean="0"/>
              <a:t>Vor- und Nachteile</a:t>
            </a:r>
          </a:p>
          <a:p>
            <a:r>
              <a:rPr lang="de-DE" dirty="0" smtClean="0"/>
              <a:t>Quellen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8660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eine KG?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Eine Kommanditgesellschaft ist eine Personengesellschaft bestehend aus einem persönlich </a:t>
            </a:r>
            <a:r>
              <a:rPr lang="de-DE" u="sng" dirty="0" smtClean="0"/>
              <a:t>uneingeschränkt</a:t>
            </a:r>
            <a:r>
              <a:rPr lang="de-DE" dirty="0" smtClean="0"/>
              <a:t> haftenden </a:t>
            </a:r>
            <a:r>
              <a:rPr lang="de-DE" u="sng" dirty="0" smtClean="0"/>
              <a:t>Gesellschafter(Komplämentäre)</a:t>
            </a:r>
            <a:r>
              <a:rPr lang="de-DE" dirty="0" smtClean="0"/>
              <a:t> und mit </a:t>
            </a:r>
            <a:r>
              <a:rPr lang="de-DE" u="sng" dirty="0" smtClean="0"/>
              <a:t>kapitaleinlagen</a:t>
            </a:r>
            <a:r>
              <a:rPr lang="de-DE" dirty="0" smtClean="0"/>
              <a:t> haftenden </a:t>
            </a:r>
            <a:r>
              <a:rPr lang="de-DE" u="sng" dirty="0" smtClean="0"/>
              <a:t>Mitgesellschaftern(Kommanditen)</a:t>
            </a:r>
            <a:r>
              <a:rPr lang="de-DE" dirty="0" smtClean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Zweck ist die Führung eines Handelsgewerbes.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597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Gründungsbedingungen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Vorraussetzungen:</a:t>
            </a:r>
          </a:p>
          <a:p>
            <a:r>
              <a:rPr lang="de-DE" dirty="0" smtClean="0"/>
              <a:t>Name der Firma muss mindestens den Familiennamen eines Vollhafters und den Begriff „KG“ enthalten.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 smtClean="0"/>
              <a:t>Gründervoraussetzungen:</a:t>
            </a:r>
          </a:p>
          <a:p>
            <a:r>
              <a:rPr lang="de-DE" dirty="0" smtClean="0"/>
              <a:t>Mindestens ein Vollhafter(Komplämentär) und ggf. </a:t>
            </a:r>
            <a:r>
              <a:rPr lang="de-DE" dirty="0"/>
              <a:t>j</a:t>
            </a:r>
            <a:r>
              <a:rPr lang="de-DE" dirty="0" smtClean="0"/>
              <a:t>uristische Person und/oder Teilhafter(Kommanditen)</a:t>
            </a:r>
          </a:p>
          <a:p>
            <a:r>
              <a:rPr lang="de-DE" dirty="0" smtClean="0"/>
              <a:t>Kein Mindestkapital notwendig</a:t>
            </a:r>
          </a:p>
          <a:p>
            <a:r>
              <a:rPr lang="de-DE" dirty="0" smtClean="0"/>
              <a:t>Gründungskosten belaufen sich ca. </a:t>
            </a:r>
            <a:r>
              <a:rPr lang="de-DE" dirty="0"/>
              <a:t>a</a:t>
            </a:r>
            <a:r>
              <a:rPr lang="de-DE" dirty="0" smtClean="0"/>
              <a:t>uf 500 € (In Deutschland)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16844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Beispiel für die Gründung einer KG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smtClean="0"/>
              <a:t>Herr </a:t>
            </a:r>
            <a:r>
              <a:rPr lang="de-DE" sz="1800" dirty="0"/>
              <a:t>Huber gründet mit seinen zwei erwachsenen Kindern eine Kommanditgesellschaft.</a:t>
            </a:r>
          </a:p>
          <a:p>
            <a:pPr marL="0" indent="0">
              <a:buNone/>
            </a:pPr>
            <a:r>
              <a:rPr lang="de-DE" sz="1800" dirty="0"/>
              <a:t>Herr Huber wird </a:t>
            </a:r>
            <a:r>
              <a:rPr lang="de-DE" sz="1800" b="1" dirty="0"/>
              <a:t>Komplementär</a:t>
            </a:r>
            <a:r>
              <a:rPr lang="de-DE" sz="1800" dirty="0"/>
              <a:t> der KG mit einer Kapitaleinlage von 50.000 €, während seine zwei Kinder </a:t>
            </a:r>
            <a:r>
              <a:rPr lang="de-DE" sz="1800" b="1" dirty="0"/>
              <a:t>Kommanditisten</a:t>
            </a:r>
            <a:r>
              <a:rPr lang="de-DE" sz="1800" dirty="0"/>
              <a:t> sind und jeweils eine Einlage in Höhe von 100.000 € bringen.</a:t>
            </a:r>
          </a:p>
          <a:p>
            <a:pPr marL="0" indent="0">
              <a:buNone/>
            </a:pPr>
            <a:r>
              <a:rPr lang="de-DE" sz="1800" dirty="0"/>
              <a:t>Während Herr Huber die Geschäftsführung innehat und "täglich ins Geschäft geht" und die Entscheidungen trifft, gehen seine zwei Kinder weiter ihren Berufen als Rechtsanwalt und Bäcker nach</a:t>
            </a:r>
            <a:r>
              <a:rPr lang="de-DE" sz="1800" dirty="0" smtClean="0"/>
              <a:t>.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Eine Kommanditgesellschaft </a:t>
            </a:r>
            <a:r>
              <a:rPr lang="de-DE" sz="1800" dirty="0" smtClean="0"/>
              <a:t>findet </a:t>
            </a:r>
            <a:r>
              <a:rPr lang="de-DE" sz="1800" dirty="0"/>
              <a:t>man des öfteren bei derartigen Familienbetrieben.</a:t>
            </a:r>
          </a:p>
          <a:p>
            <a:r>
              <a:rPr lang="de-DE" sz="1800" dirty="0"/>
              <a:t>Das </a:t>
            </a:r>
            <a:r>
              <a:rPr lang="de-DE" sz="1800" b="1" dirty="0"/>
              <a:t>Eigenkapital der KG</a:t>
            </a:r>
            <a:r>
              <a:rPr lang="de-DE" sz="1800" dirty="0"/>
              <a:t> ist üblicherweise in der Bilanz in zumindest 2 Posten unterteilt:</a:t>
            </a:r>
          </a:p>
          <a:p>
            <a:r>
              <a:rPr lang="de-DE" sz="1800" i="1" dirty="0"/>
              <a:t>Kapitalanteile persönlich haftender Gesellschafter</a:t>
            </a:r>
            <a:r>
              <a:rPr lang="de-DE" sz="1800" dirty="0"/>
              <a:t> 50.000 €</a:t>
            </a:r>
          </a:p>
          <a:p>
            <a:r>
              <a:rPr lang="de-DE" sz="1800" i="1" dirty="0"/>
              <a:t>Kapitalanteile Kommanditisten</a:t>
            </a:r>
            <a:r>
              <a:rPr lang="de-DE" sz="1800" dirty="0"/>
              <a:t> 200.000 €.</a:t>
            </a:r>
          </a:p>
        </p:txBody>
      </p:sp>
    </p:spTree>
    <p:extLst>
      <p:ext uri="{BB962C8B-B14F-4D97-AF65-F5344CB8AC3E}">
        <p14:creationId xmlns:p14="http://schemas.microsoft.com/office/powerpoint/2010/main" val="164705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Geschäftsfürung/organe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Mindestens 1 Geschäftsführer muss vorhanden sein.</a:t>
            </a:r>
          </a:p>
          <a:p>
            <a:r>
              <a:rPr lang="de-DE" dirty="0" smtClean="0"/>
              <a:t>Komplementäre führen das Geschäft, Kommandisten sind von der Geschäftsführung ausgeschlossen</a:t>
            </a:r>
          </a:p>
          <a:p>
            <a:r>
              <a:rPr lang="de-DE" dirty="0" smtClean="0"/>
              <a:t>Komplementäre vertreten die KG nach außen</a:t>
            </a:r>
            <a:endParaRPr lang="de-DE" dirty="0"/>
          </a:p>
          <a:p>
            <a:r>
              <a:rPr lang="de-DE" dirty="0" smtClean="0"/>
              <a:t>Kommandisten sind von der Vertretungsmacht ausgeschlossen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244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Gewinnverteilung/beteiligung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Kapitalanteile aller Gesellschafter (d.h. Sowohl Komplämentäre als auch der Kommanditisten) werden mit 4% verzinst</a:t>
            </a:r>
          </a:p>
          <a:p>
            <a:r>
              <a:rPr lang="de-DE" dirty="0" smtClean="0"/>
              <a:t>Gewinn wie Verlust werden angemessen verteilt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-&gt; im Gesellschaftsvertrag festgelegt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-&gt; Komplämentär muss anteilig wegen größerer Haftung mehr erhalten</a:t>
            </a:r>
          </a:p>
          <a:p>
            <a:r>
              <a:rPr lang="de-DE" dirty="0" smtClean="0"/>
              <a:t>Die ursprünglichen Kapitalanlagen der Gesellschafter werden auf Kapitalkonten ausgewiesen</a:t>
            </a:r>
          </a:p>
          <a:p>
            <a:r>
              <a:rPr lang="de-DE" dirty="0" smtClean="0"/>
              <a:t>Gewinn wird am Ende des Jahres dem Kapitalkonto des Komplementärs gutgeschrieben  / Gewinn des Kommanditisten werden seinem Privatkonto gutgeschrieben </a:t>
            </a:r>
          </a:p>
          <a:p>
            <a:r>
              <a:rPr lang="de-DE" dirty="0" smtClean="0"/>
              <a:t>Kein Jahresüberschuss muss in der Bilanz ausgewiesen werden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-&gt; Nur Kapitalkonten werden ausgewiesen</a:t>
            </a:r>
          </a:p>
        </p:txBody>
      </p:sp>
    </p:spTree>
    <p:extLst>
      <p:ext uri="{BB962C8B-B14F-4D97-AF65-F5344CB8AC3E}">
        <p14:creationId xmlns:p14="http://schemas.microsoft.com/office/powerpoint/2010/main" val="955594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Haftung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Der Komplementär (Vollhafter) haftet mit seinem gesamten Vermögen ( Vermögen der Firma und Privat). Bei Austritt haftet man noch 5 Jahre lang weiter.</a:t>
            </a:r>
          </a:p>
          <a:p>
            <a:endParaRPr lang="de-DE" dirty="0"/>
          </a:p>
          <a:p>
            <a:r>
              <a:rPr lang="de-DE" dirty="0" smtClean="0"/>
              <a:t>Der Kommanditist (Teilhafter) haftet nur bis zur Hähe seiner Einlage.</a:t>
            </a:r>
          </a:p>
          <a:p>
            <a:pPr marL="0" indent="0">
              <a:buNone/>
            </a:pPr>
            <a:r>
              <a:rPr lang="de-DE" dirty="0" smtClean="0"/>
              <a:t>   Das heißt im Falle einer Verschuldung haftet man nicht mit dem                  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Privatvermögen. </a:t>
            </a:r>
          </a:p>
          <a:p>
            <a:pPr marL="0" indent="0">
              <a:buNone/>
            </a:pPr>
            <a:r>
              <a:rPr lang="de-DE" i="1" u="sng" dirty="0" smtClean="0"/>
              <a:t>Ausnahme:</a:t>
            </a:r>
          </a:p>
          <a:p>
            <a:pPr marL="0" indent="0">
              <a:buNone/>
            </a:pPr>
            <a:r>
              <a:rPr lang="de-DE" dirty="0" smtClean="0"/>
              <a:t>Wenn der Kommanditist noch nicht ins Handelsregister eingetragen ist haftet er wie der Komplementär mit seinem Privatvermögen.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6886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Vor- und nachteile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Teilhafter nicht in der Geschäftsführung (Vorteil für Vollhafter)</a:t>
            </a:r>
          </a:p>
          <a:p>
            <a:r>
              <a:rPr lang="de-DE" dirty="0" smtClean="0"/>
              <a:t>Vollhafter haftet mit Privatvermögen(Vorteil für Teilhafter)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352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Quellen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Wirtschafts- und Geschäftsprozesse für IT-Berufe(Jürgen Gratzke, Westermann Verlag)</a:t>
            </a:r>
          </a:p>
          <a:p>
            <a:pPr marL="0" indent="0">
              <a:buNone/>
            </a:pPr>
            <a:r>
              <a:rPr lang="de-DE" dirty="0" smtClean="0">
                <a:hlinkClick r:id="rId2"/>
              </a:rPr>
              <a:t>http://www.minilex.de/a/kontrollrechte-und-widerspruchrechte-eines-kommanditisten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>
                <a:hlinkClick r:id="rId3"/>
              </a:rPr>
              <a:t>http://www.welt-der-bwl.de/Kommanditgesellschaft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>
                <a:hlinkClick r:id="rId4"/>
              </a:rPr>
              <a:t>http://www.wirtschaftslexikon.gabler.de/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139315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437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Algerian</vt:lpstr>
      <vt:lpstr>Arial</vt:lpstr>
      <vt:lpstr>Century Gothic</vt:lpstr>
      <vt:lpstr>Vapor Trail</vt:lpstr>
      <vt:lpstr>Kommandit Gesellschaft (KG)</vt:lpstr>
      <vt:lpstr>Inhalt</vt:lpstr>
      <vt:lpstr>Was ist eine KG?</vt:lpstr>
      <vt:lpstr>Gründungsbedingungen</vt:lpstr>
      <vt:lpstr>Beispiel für die Gründung einer KG</vt:lpstr>
      <vt:lpstr>Geschäftsfürung/organe</vt:lpstr>
      <vt:lpstr>Gewinnverteilung/beteiligung</vt:lpstr>
      <vt:lpstr>Haftung</vt:lpstr>
      <vt:lpstr>Vor- und nachteile</vt:lpstr>
      <vt:lpstr>Quellen</vt:lpstr>
    </vt:vector>
  </TitlesOfParts>
  <Company>EUP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Kommandit Gesellschaft (KG)</dc:title>
  <dc:creator>Alexander Degen</dc:creator>
  <cp:lastModifiedBy>Alexander Degen</cp:lastModifiedBy>
  <cp:revision>15</cp:revision>
  <dcterms:created xsi:type="dcterms:W3CDTF">2016-11-24T08:50:43Z</dcterms:created>
  <dcterms:modified xsi:type="dcterms:W3CDTF">2016-12-08T07:19:15Z</dcterms:modified>
</cp:coreProperties>
</file>